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8"/>
  </p:notesMasterIdLst>
  <p:sldIdLst>
    <p:sldId id="496" r:id="rId2"/>
    <p:sldId id="266" r:id="rId3"/>
    <p:sldId id="511" r:id="rId4"/>
    <p:sldId id="503" r:id="rId5"/>
    <p:sldId id="257" r:id="rId6"/>
    <p:sldId id="489" r:id="rId7"/>
    <p:sldId id="498" r:id="rId8"/>
    <p:sldId id="505" r:id="rId9"/>
    <p:sldId id="506" r:id="rId10"/>
    <p:sldId id="508" r:id="rId11"/>
    <p:sldId id="268" r:id="rId12"/>
    <p:sldId id="516" r:id="rId13"/>
    <p:sldId id="513" r:id="rId14"/>
    <p:sldId id="269" r:id="rId15"/>
    <p:sldId id="499" r:id="rId16"/>
    <p:sldId id="495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ADA"/>
    <a:srgbClr val="19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231" autoAdjust="0"/>
  </p:normalViewPr>
  <p:slideViewPr>
    <p:cSldViewPr snapToGrid="0">
      <p:cViewPr varScale="1">
        <p:scale>
          <a:sx n="123" d="100"/>
          <a:sy n="123" d="100"/>
        </p:scale>
        <p:origin x="12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E4564-3560-44D2-AFFB-B1FAD63DC274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89F8A-31FE-4B48-BB7D-8F03F82385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90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62606"/>
            <a:ext cx="12192000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62F692-100C-4688-91D3-64A8570C0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  <p:cxnSp>
        <p:nvCxnSpPr>
          <p:cNvPr id="6" name="Gerader Verbinder 5"/>
          <p:cNvCxnSpPr/>
          <p:nvPr userDrawn="1"/>
        </p:nvCxnSpPr>
        <p:spPr>
          <a:xfrm>
            <a:off x="0" y="2483140"/>
            <a:ext cx="12192000" cy="0"/>
          </a:xfrm>
          <a:prstGeom prst="line">
            <a:avLst/>
          </a:prstGeom>
          <a:ln w="19050">
            <a:solidFill>
              <a:srgbClr val="1940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659" y="1058758"/>
            <a:ext cx="2231141" cy="1240539"/>
          </a:xfrm>
          <a:prstGeom prst="rect">
            <a:avLst/>
          </a:prstGeom>
        </p:spPr>
      </p:pic>
      <p:sp>
        <p:nvSpPr>
          <p:cNvPr id="10" name="Inhaltsplatzhalter 9"/>
          <p:cNvSpPr>
            <a:spLocks noGrp="1"/>
          </p:cNvSpPr>
          <p:nvPr>
            <p:ph sz="quarter" idx="13" hasCustomPrompt="1"/>
          </p:nvPr>
        </p:nvSpPr>
        <p:spPr>
          <a:xfrm>
            <a:off x="2743200" y="2482850"/>
            <a:ext cx="9002713" cy="15840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1" name="Inhaltsplatzhalter 9"/>
          <p:cNvSpPr>
            <a:spLocks noGrp="1"/>
          </p:cNvSpPr>
          <p:nvPr>
            <p:ph sz="quarter" idx="14" hasCustomPrompt="1"/>
          </p:nvPr>
        </p:nvSpPr>
        <p:spPr>
          <a:xfrm>
            <a:off x="2743199" y="4066850"/>
            <a:ext cx="9002713" cy="1656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Untertitel durch Klicken hinzufügen</a:t>
            </a:r>
          </a:p>
        </p:txBody>
      </p:sp>
      <p:sp>
        <p:nvSpPr>
          <p:cNvPr id="12" name="Inhaltsplatzhalter 9"/>
          <p:cNvSpPr>
            <a:spLocks noGrp="1"/>
          </p:cNvSpPr>
          <p:nvPr>
            <p:ph sz="quarter" idx="15" hasCustomPrompt="1"/>
          </p:nvPr>
        </p:nvSpPr>
        <p:spPr>
          <a:xfrm>
            <a:off x="2743199" y="5733280"/>
            <a:ext cx="9002713" cy="53351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00320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65125"/>
            <a:ext cx="9338399" cy="714875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62F692-100C-4688-91D3-64A8570C0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360000" y="1421214"/>
            <a:ext cx="11472000" cy="483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250825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2520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2520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252000">
              <a:lnSpc>
                <a:spcPct val="100000"/>
              </a:lnSpc>
              <a:spcBef>
                <a:spcPts val="1000"/>
              </a:spcBef>
              <a:buFont typeface="Symbol" panose="05050102010706020507" pitchFamily="18" charset="2"/>
              <a:buChar char="-"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657489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1940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0" y="6624000"/>
            <a:ext cx="12192000" cy="234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rgbClr val="1940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4000"/>
            <a:ext cx="27432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2/27/2020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623999"/>
            <a:ext cx="2743200" cy="234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262F692-100C-4688-91D3-64A8570C0B1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623999"/>
            <a:ext cx="6705600" cy="23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717" y="383791"/>
            <a:ext cx="1171335" cy="65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kneifel@wgp.d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Öffentlichkeitsarbeit</a:t>
            </a:r>
            <a:endParaRPr lang="de-DE" sz="18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14/11/2019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2F692-100C-4688-91D3-64A8570C0B13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WGP-Herbsttagung 2019</a:t>
            </a:r>
          </a:p>
        </p:txBody>
      </p:sp>
      <p:sp>
        <p:nvSpPr>
          <p:cNvPr id="8" name="Rechteck 7">
            <a:hlinkClick r:id="" action="ppaction://noaction"/>
            <a:extLst>
              <a:ext uri="{FF2B5EF4-FFF2-40B4-BE49-F238E27FC236}">
                <a16:creationId xmlns:a16="http://schemas.microsoft.com/office/drawing/2014/main" id="{C04AE921-84A5-4505-A3AE-BB63D5FB07C0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358000" y="1441981"/>
            <a:ext cx="404111" cy="396149"/>
          </a:xfrm>
          <a:prstGeom prst="rect">
            <a:avLst/>
          </a:prstGeom>
          <a:solidFill>
            <a:srgbClr val="808080">
              <a:lumMod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</a:extLst>
        </p:spPr>
        <p:txBody>
          <a:bodyPr rot="0" spcFirstLastPara="0" vertOverflow="overflow" horzOverflow="overflow" vert="horz" wrap="none" lIns="76200" tIns="76200" rIns="762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de-DE" sz="16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" name="Rechteck 8">
            <a:hlinkClick r:id="" action="ppaction://noaction"/>
            <a:extLst>
              <a:ext uri="{FF2B5EF4-FFF2-40B4-BE49-F238E27FC236}">
                <a16:creationId xmlns:a16="http://schemas.microsoft.com/office/drawing/2014/main" id="{7B8066AE-2365-4B14-910E-85AE2A608F75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382804" y="1902728"/>
            <a:ext cx="404111" cy="396149"/>
          </a:xfrm>
          <a:prstGeom prst="rect">
            <a:avLst/>
          </a:prstGeom>
          <a:solidFill>
            <a:srgbClr val="808080">
              <a:lumMod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</a:extLst>
        </p:spPr>
        <p:txBody>
          <a:bodyPr rot="0" spcFirstLastPara="0" vertOverflow="overflow" horzOverflow="overflow" vert="horz" wrap="none" lIns="76200" tIns="76200" rIns="76200" bIns="762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de-DE" sz="160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" name="Rechteck 9">
            <a:hlinkClick r:id="" action="ppaction://noaction"/>
            <a:extLst>
              <a:ext uri="{FF2B5EF4-FFF2-40B4-BE49-F238E27FC236}">
                <a16:creationId xmlns:a16="http://schemas.microsoft.com/office/drawing/2014/main" id="{561AC075-4A94-4DB4-8F1D-E425CFE4BC6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823610" y="1440000"/>
            <a:ext cx="9585664" cy="40011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none" lIns="76200" tIns="76200" rIns="0" bIns="762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ct val="0"/>
              </a:spcBef>
            </a:pPr>
            <a:r>
              <a:rPr lang="de-DE" sz="1600" b="0" dirty="0">
                <a:solidFill>
                  <a:srgbClr val="000000"/>
                </a:solidFill>
                <a:latin typeface="Arial" panose="020B0604020202020204" pitchFamily="34" charset="0"/>
              </a:rPr>
              <a:t>Organisatorisches										Prof. Brecher			14:10 – 14:15		</a:t>
            </a:r>
          </a:p>
        </p:txBody>
      </p:sp>
      <p:sp>
        <p:nvSpPr>
          <p:cNvPr id="12" name="Rechteck 11">
            <a:hlinkClick r:id="" action="ppaction://noaction"/>
            <a:extLst>
              <a:ext uri="{FF2B5EF4-FFF2-40B4-BE49-F238E27FC236}">
                <a16:creationId xmlns:a16="http://schemas.microsoft.com/office/drawing/2014/main" id="{F477072B-D953-4094-B876-58C4E2095B7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823611" y="1903610"/>
            <a:ext cx="9585664" cy="40011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none" lIns="76200" tIns="76200" rIns="0" bIns="762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ct val="0"/>
              </a:spcBef>
            </a:pPr>
            <a:r>
              <a:rPr lang="de-DE" sz="1600" b="0" dirty="0">
                <a:solidFill>
                  <a:srgbClr val="000000"/>
                </a:solidFill>
                <a:latin typeface="Arial" panose="020B0604020202020204" pitchFamily="34" charset="0"/>
              </a:rPr>
              <a:t>Rückblick und Ausblick 2020 </a:t>
            </a:r>
            <a:r>
              <a:rPr lang="de-DE" sz="1600" dirty="0">
                <a:solidFill>
                  <a:srgbClr val="000000"/>
                </a:solidFill>
                <a:latin typeface="Arial" panose="020B0604020202020204" pitchFamily="34" charset="0"/>
              </a:rPr>
              <a:t>				</a:t>
            </a:r>
            <a:r>
              <a:rPr lang="de-DE" sz="1600" b="0" dirty="0">
                <a:solidFill>
                  <a:srgbClr val="000000"/>
                </a:solidFill>
                <a:latin typeface="Arial" panose="020B0604020202020204" pitchFamily="34" charset="0"/>
              </a:rPr>
              <a:t>				Fr. Kneifel				14:15 – 14:30				</a:t>
            </a:r>
          </a:p>
        </p:txBody>
      </p:sp>
    </p:spTree>
    <p:extLst>
      <p:ext uri="{BB962C8B-B14F-4D97-AF65-F5344CB8AC3E}">
        <p14:creationId xmlns:p14="http://schemas.microsoft.com/office/powerpoint/2010/main" val="1047594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Rückblick – EMO - Populärwissenschaftlicher Journalisten-Rundgang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14/11/2019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2F692-100C-4688-91D3-64A8570C0B1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WGP-Herbsttagung 2019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-407624" y="1080000"/>
            <a:ext cx="7832994" cy="5412875"/>
          </a:xfrm>
        </p:spPr>
        <p:txBody>
          <a:bodyPr>
            <a:normAutofit fontScale="85000" lnSpcReduction="20000"/>
          </a:bodyPr>
          <a:lstStyle/>
          <a:p>
            <a:pPr lvl="1">
              <a:lnSpc>
                <a:spcPct val="170000"/>
              </a:lnSpc>
            </a:pPr>
            <a:r>
              <a:rPr lang="de-DE" sz="1800" b="1" dirty="0"/>
              <a:t>Ziel</a:t>
            </a:r>
          </a:p>
          <a:p>
            <a:pPr lvl="2">
              <a:lnSpc>
                <a:spcPct val="120000"/>
              </a:lnSpc>
            </a:pPr>
            <a:r>
              <a:rPr lang="de-DE" sz="1600" dirty="0"/>
              <a:t>Bekanntmachung der Bedeutung der Produktion im Alltag</a:t>
            </a:r>
          </a:p>
          <a:p>
            <a:pPr lvl="2">
              <a:lnSpc>
                <a:spcPct val="120000"/>
              </a:lnSpc>
            </a:pPr>
            <a:r>
              <a:rPr lang="de-DE" sz="1600" dirty="0"/>
              <a:t>Politische Bedeutung der Produktion </a:t>
            </a:r>
          </a:p>
          <a:p>
            <a:pPr lvl="2">
              <a:lnSpc>
                <a:spcPct val="120000"/>
              </a:lnSpc>
            </a:pPr>
            <a:r>
              <a:rPr lang="de-DE" sz="1600" dirty="0"/>
              <a:t>Medizintechnik als populäres Thema als „Vorzeigeprojekt“</a:t>
            </a:r>
            <a:endParaRPr lang="de-DE" sz="1800" b="1" dirty="0"/>
          </a:p>
          <a:p>
            <a:pPr lvl="1">
              <a:lnSpc>
                <a:spcPct val="170000"/>
              </a:lnSpc>
            </a:pPr>
            <a:r>
              <a:rPr lang="de-DE" sz="1800" b="1" dirty="0"/>
              <a:t>Ablauf</a:t>
            </a:r>
          </a:p>
          <a:p>
            <a:pPr lvl="2"/>
            <a:r>
              <a:rPr lang="de-DE" sz="1600" dirty="0"/>
              <a:t>Impulsvortrag durch WGP (Marc Dittrich, IFW Hannover)</a:t>
            </a:r>
          </a:p>
          <a:p>
            <a:pPr lvl="2"/>
            <a:r>
              <a:rPr lang="de-DE" sz="1600" dirty="0"/>
              <a:t>Je 20 Min. Infoaustausch bei WGP-Instituten</a:t>
            </a:r>
          </a:p>
          <a:p>
            <a:pPr lvl="3"/>
            <a:r>
              <a:rPr lang="de-DE" sz="1400" dirty="0"/>
              <a:t>Chemnitz, Hannover, Karlsruhe, München</a:t>
            </a:r>
            <a:endParaRPr lang="de-DE" sz="1400" dirty="0">
              <a:solidFill>
                <a:srgbClr val="FF0000"/>
              </a:solidFill>
            </a:endParaRPr>
          </a:p>
          <a:p>
            <a:pPr lvl="2"/>
            <a:r>
              <a:rPr lang="de-DE" sz="1600" dirty="0"/>
              <a:t>Je 20 Min. Infoaustausch bei Chiron, Hermle, SW Maschinen, Trumpf</a:t>
            </a:r>
            <a:endParaRPr lang="de-DE" sz="1600" b="1" dirty="0"/>
          </a:p>
          <a:p>
            <a:pPr lvl="1">
              <a:lnSpc>
                <a:spcPct val="170000"/>
              </a:lnSpc>
            </a:pPr>
            <a:r>
              <a:rPr lang="de-DE" sz="1800" b="1" dirty="0"/>
              <a:t>Medienresonanz</a:t>
            </a:r>
          </a:p>
          <a:p>
            <a:pPr lvl="2">
              <a:lnSpc>
                <a:spcPct val="170000"/>
              </a:lnSpc>
            </a:pPr>
            <a:r>
              <a:rPr lang="de-DE" sz="1600" dirty="0"/>
              <a:t>Technology Review, Deutsche Welle, Schwäbische Zeitung, Device </a:t>
            </a:r>
            <a:r>
              <a:rPr lang="de-DE" sz="1600" dirty="0" err="1"/>
              <a:t>Med</a:t>
            </a:r>
            <a:r>
              <a:rPr lang="de-DE" sz="1600" dirty="0"/>
              <a:t>, Maschinenmarkt</a:t>
            </a:r>
          </a:p>
          <a:p>
            <a:pPr lvl="2">
              <a:lnSpc>
                <a:spcPct val="170000"/>
              </a:lnSpc>
            </a:pPr>
            <a:r>
              <a:rPr lang="de-DE" sz="1600" dirty="0"/>
              <a:t>freie Journalisten</a:t>
            </a:r>
            <a:endParaRPr lang="de-DE" sz="1600" dirty="0">
              <a:solidFill>
                <a:srgbClr val="FF0000"/>
              </a:solidFill>
            </a:endParaRPr>
          </a:p>
          <a:p>
            <a:pPr lvl="2" indent="0">
              <a:buNone/>
            </a:pPr>
            <a:endParaRPr lang="de-DE" dirty="0"/>
          </a:p>
          <a:p>
            <a:pPr indent="0">
              <a:buNone/>
            </a:pPr>
            <a:r>
              <a:rPr lang="de-DE" dirty="0"/>
              <a:t>		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0AC1E77-93D7-4E00-88E5-0547B92F4C72}"/>
              </a:ext>
            </a:extLst>
          </p:cNvPr>
          <p:cNvSpPr txBox="1"/>
          <p:nvPr/>
        </p:nvSpPr>
        <p:spPr>
          <a:xfrm>
            <a:off x="8301776" y="2550426"/>
            <a:ext cx="9605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Foto: Trumpf</a:t>
            </a:r>
            <a:endParaRPr lang="de-DE" sz="1042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Grafik 9" descr="Ein Bild, das Kopfbedeckung, Kleidung, drinnen, Katze enthält.&#10;&#10;Mit hoher Zuverlässigkeit generierte Beschreibung">
            <a:extLst>
              <a:ext uri="{FF2B5EF4-FFF2-40B4-BE49-F238E27FC236}">
                <a16:creationId xmlns:a16="http://schemas.microsoft.com/office/drawing/2014/main" id="{0C343B24-5F0B-4DB8-A95B-6DE416E94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31" y="1231113"/>
            <a:ext cx="2348668" cy="1319313"/>
          </a:xfrm>
          <a:prstGeom prst="rect">
            <a:avLst/>
          </a:prstGeom>
        </p:spPr>
      </p:pic>
      <p:pic>
        <p:nvPicPr>
          <p:cNvPr id="8" name="Grafik 7" descr="Ein Bild, das Person, drinnen, Mann, Front enthält.&#10;&#10;Automatisch generierte Beschreibung">
            <a:extLst>
              <a:ext uri="{FF2B5EF4-FFF2-40B4-BE49-F238E27FC236}">
                <a16:creationId xmlns:a16="http://schemas.microsoft.com/office/drawing/2014/main" id="{F99C507F-28AF-4C12-8B4C-E0C723918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69" y="3281151"/>
            <a:ext cx="4428447" cy="291416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4C1A656-A312-424E-AB8B-E2C12D0D5C8A}"/>
              </a:ext>
            </a:extLst>
          </p:cNvPr>
          <p:cNvSpPr txBox="1"/>
          <p:nvPr/>
        </p:nvSpPr>
        <p:spPr>
          <a:xfrm>
            <a:off x="10466025" y="6232264"/>
            <a:ext cx="15420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Foto: Deutsche Messe AG</a:t>
            </a:r>
            <a:endParaRPr lang="de-DE" sz="1042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2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5254" y="497328"/>
            <a:ext cx="9338399" cy="714875"/>
          </a:xfrm>
        </p:spPr>
        <p:txBody>
          <a:bodyPr/>
          <a:lstStyle/>
          <a:p>
            <a:r>
              <a:rPr lang="de-DE" dirty="0"/>
              <a:t>Rückblick und Ausblick 2020 – WGP-Standpunktpapiere in den Medien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14/11/2019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2F692-100C-4688-91D3-64A8570C0B1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WGP-Herbsttagung 2019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-388547" y="1224815"/>
            <a:ext cx="11467790" cy="5412875"/>
          </a:xfrm>
        </p:spPr>
        <p:txBody>
          <a:bodyPr>
            <a:normAutofit/>
          </a:bodyPr>
          <a:lstStyle/>
          <a:p>
            <a:pPr lvl="1">
              <a:lnSpc>
                <a:spcPct val="160000"/>
              </a:lnSpc>
            </a:pPr>
            <a:r>
              <a:rPr lang="de-DE" sz="1700" b="1" dirty="0"/>
              <a:t>Hohe Sichtbarkeit</a:t>
            </a:r>
          </a:p>
          <a:p>
            <a:pPr lvl="2"/>
            <a:r>
              <a:rPr lang="de-DE" sz="1500" dirty="0"/>
              <a:t>2016: Industrie 4.0 (vor vollständiger Erfassung, noch 3 in 2019)</a:t>
            </a:r>
          </a:p>
          <a:p>
            <a:pPr lvl="2"/>
            <a:r>
              <a:rPr lang="de-DE" sz="1500" dirty="0"/>
              <a:t>2018: Industriearbeitsplatz 2025 (43 Medienberichte , darunter FAZ, Handelsblatt, VDI-Nachrichten)</a:t>
            </a:r>
          </a:p>
          <a:p>
            <a:pPr lvl="2"/>
            <a:r>
              <a:rPr lang="de-DE" sz="1500" dirty="0"/>
              <a:t>2019: Künstliche Intelligenz (37</a:t>
            </a:r>
            <a:r>
              <a:rPr lang="de-DE" sz="1500" dirty="0">
                <a:solidFill>
                  <a:srgbClr val="FF0000"/>
                </a:solidFill>
              </a:rPr>
              <a:t> </a:t>
            </a:r>
            <a:r>
              <a:rPr lang="de-DE" sz="1500" dirty="0"/>
              <a:t>Medienberichte und [Vorab-]Interviews, Stand 09.11.)</a:t>
            </a:r>
            <a:endParaRPr lang="de-DE" sz="1200" dirty="0"/>
          </a:p>
          <a:p>
            <a:pPr lvl="2"/>
            <a:r>
              <a:rPr lang="de-DE" sz="1500" dirty="0"/>
              <a:t>Langfristige Berichterstattung bis ins neue Jahr</a:t>
            </a:r>
          </a:p>
          <a:p>
            <a:pPr lvl="2" indent="0">
              <a:buNone/>
            </a:pPr>
            <a:endParaRPr lang="de-DE" sz="1500" dirty="0">
              <a:solidFill>
                <a:srgbClr val="FF0000"/>
              </a:solidFill>
            </a:endParaRPr>
          </a:p>
          <a:p>
            <a:pPr lvl="2" indent="0">
              <a:buNone/>
            </a:pPr>
            <a:endParaRPr lang="de-DE" sz="1500" dirty="0">
              <a:solidFill>
                <a:srgbClr val="FF0000"/>
              </a:solidFill>
            </a:endParaRPr>
          </a:p>
          <a:p>
            <a:pPr lvl="1">
              <a:lnSpc>
                <a:spcPct val="160000"/>
              </a:lnSpc>
            </a:pPr>
            <a:r>
              <a:rPr lang="de-DE" sz="1700" b="1" dirty="0"/>
              <a:t>Workshop zu KI im Standpunktpapier</a:t>
            </a:r>
          </a:p>
          <a:p>
            <a:pPr lvl="2"/>
            <a:r>
              <a:rPr lang="de-DE" sz="1500" dirty="0"/>
              <a:t>Konzept in Arbeit – </a:t>
            </a:r>
            <a:r>
              <a:rPr lang="de-DE" sz="1500" dirty="0" err="1"/>
              <a:t>Prof.en</a:t>
            </a:r>
            <a:r>
              <a:rPr lang="de-DE" sz="1500" dirty="0"/>
              <a:t> Krüger, Fleischer, Franke, </a:t>
            </a:r>
            <a:r>
              <a:rPr lang="de-DE" sz="1500" dirty="0" err="1"/>
              <a:t>Groche</a:t>
            </a:r>
            <a:endParaRPr lang="de-DE" sz="1500" dirty="0"/>
          </a:p>
          <a:p>
            <a:pPr lvl="2"/>
            <a:r>
              <a:rPr lang="de-DE" sz="1500" dirty="0"/>
              <a:t>Bekanntmachung über Homepage / IndustryArena</a:t>
            </a:r>
          </a:p>
          <a:p>
            <a:pPr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75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Rückblick und Ausblick 2020 – Die WGP tritt in Erscheinung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14/11/2019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2F692-100C-4688-91D3-64A8570C0B1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WGP-Herbsttagung 2019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-388547" y="1080000"/>
            <a:ext cx="11467790" cy="5412875"/>
          </a:xfrm>
        </p:spPr>
        <p:txBody>
          <a:bodyPr>
            <a:normAutofit/>
          </a:bodyPr>
          <a:lstStyle/>
          <a:p>
            <a:pPr lvl="1">
              <a:lnSpc>
                <a:spcPct val="260000"/>
              </a:lnSpc>
            </a:pPr>
            <a:r>
              <a:rPr lang="de-DE" sz="1700" b="1" dirty="0"/>
              <a:t>Standpunktpapier 2019</a:t>
            </a:r>
            <a:endParaRPr lang="de-DE" sz="1500" dirty="0"/>
          </a:p>
          <a:p>
            <a:pPr lvl="2"/>
            <a:r>
              <a:rPr lang="de-DE" sz="1500" dirty="0"/>
              <a:t>13.09. Übergabe BMBF-Referatsleiter am Fraunhofer IPK</a:t>
            </a:r>
          </a:p>
          <a:p>
            <a:pPr lvl="2"/>
            <a:r>
              <a:rPr lang="de-DE" sz="1500" dirty="0"/>
              <a:t>18.09. Übergabe Enquête-Kommission KI des Bundestages auf EMO</a:t>
            </a:r>
          </a:p>
          <a:p>
            <a:pPr lvl="1">
              <a:lnSpc>
                <a:spcPct val="260000"/>
              </a:lnSpc>
            </a:pPr>
            <a:r>
              <a:rPr lang="de-DE" sz="1700" b="1" dirty="0">
                <a:solidFill>
                  <a:srgbClr val="FF0000"/>
                </a:solidFill>
              </a:rPr>
              <a:t>Neuer WGP-Präsident</a:t>
            </a:r>
          </a:p>
          <a:p>
            <a:pPr lvl="2">
              <a:lnSpc>
                <a:spcPct val="120000"/>
              </a:lnSpc>
            </a:pPr>
            <a:r>
              <a:rPr lang="de-DE" sz="1500" dirty="0"/>
              <a:t>Internationales Presseforum METAV</a:t>
            </a:r>
          </a:p>
          <a:p>
            <a:pPr lvl="2">
              <a:lnSpc>
                <a:spcPct val="120000"/>
              </a:lnSpc>
            </a:pPr>
            <a:r>
              <a:rPr lang="de-DE" sz="1500" dirty="0"/>
              <a:t>5./6. Dezember am WZL Aachen</a:t>
            </a:r>
          </a:p>
          <a:p>
            <a:pPr lvl="2">
              <a:lnSpc>
                <a:spcPct val="120000"/>
              </a:lnSpc>
            </a:pPr>
            <a:r>
              <a:rPr lang="de-DE" sz="1500" dirty="0"/>
              <a:t>Rd. 50 Teilnehmer </a:t>
            </a:r>
          </a:p>
          <a:p>
            <a:pPr lvl="2">
              <a:lnSpc>
                <a:spcPct val="120000"/>
              </a:lnSpc>
            </a:pPr>
            <a:r>
              <a:rPr lang="de-DE" sz="1500" dirty="0"/>
              <a:t>WGP-Pressemeldung </a:t>
            </a:r>
          </a:p>
          <a:p>
            <a:pPr lvl="1">
              <a:lnSpc>
                <a:spcPct val="260000"/>
              </a:lnSpc>
            </a:pPr>
            <a:r>
              <a:rPr lang="de-DE" sz="1700" b="1" dirty="0"/>
              <a:t>METAV – 10.-13. März – Bedingungen vergleichbar der EMO </a:t>
            </a:r>
          </a:p>
          <a:p>
            <a:pPr lvl="2" indent="0">
              <a:buNone/>
            </a:pPr>
            <a:endParaRPr lang="de-DE" sz="1500" dirty="0">
              <a:solidFill>
                <a:srgbClr val="FF000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74A707E-B1A1-43FD-BC28-94DC2C207683}"/>
              </a:ext>
            </a:extLst>
          </p:cNvPr>
          <p:cNvSpPr txBox="1"/>
          <p:nvPr/>
        </p:nvSpPr>
        <p:spPr>
          <a:xfrm>
            <a:off x="10658888" y="6202415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Foto: Udo Schnell</a:t>
            </a:r>
          </a:p>
        </p:txBody>
      </p:sp>
      <p:pic>
        <p:nvPicPr>
          <p:cNvPr id="8" name="Grafik 7" descr="Ein Bild, das Person, drinnen, stehend, Gruppe enthält.&#10;&#10;Automatisch generierte Beschreibung">
            <a:extLst>
              <a:ext uri="{FF2B5EF4-FFF2-40B4-BE49-F238E27FC236}">
                <a16:creationId xmlns:a16="http://schemas.microsoft.com/office/drawing/2014/main" id="{34BA75F0-3FC1-4AD7-8B75-8D8279FAE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20" y="2812673"/>
            <a:ext cx="5020189" cy="33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 2020 – Sichtbarkeit der Homepage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14/11/2019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2F692-100C-4688-91D3-64A8570C0B1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WGP-Herbsttagung 2019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81540" y="1271442"/>
            <a:ext cx="11472000" cy="5221433"/>
          </a:xfrm>
        </p:spPr>
        <p:txBody>
          <a:bodyPr>
            <a:normAutofit/>
          </a:bodyPr>
          <a:lstStyle/>
          <a:p>
            <a:r>
              <a:rPr lang="de-DE" dirty="0"/>
              <a:t>Suchmaschinenoptimierung</a:t>
            </a:r>
          </a:p>
          <a:p>
            <a:pPr lvl="1"/>
            <a:r>
              <a:rPr lang="de-DE" dirty="0"/>
              <a:t>Verlinkung der WGP-Institute mit Homepage abgeschlossen</a:t>
            </a:r>
          </a:p>
          <a:p>
            <a:pPr lvl="1"/>
            <a:r>
              <a:rPr lang="de-DE" dirty="0"/>
              <a:t>Search </a:t>
            </a:r>
            <a:r>
              <a:rPr lang="de-DE" dirty="0" err="1"/>
              <a:t>Console</a:t>
            </a:r>
            <a:r>
              <a:rPr lang="de-DE" dirty="0"/>
              <a:t> installiert für Optimierung der Suchbegriffe 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WGP wird gefunden mit Begriffen wie Zukunftsthemen, spanende Fertigung…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Definition geeigneter Suchbegriffe durch Wissenschaftsausschuss?</a:t>
            </a:r>
          </a:p>
          <a:p>
            <a:pPr lvl="1"/>
            <a:r>
              <a:rPr lang="de-DE" dirty="0"/>
              <a:t>Anpassung der Texte und Seiten </a:t>
            </a:r>
            <a:r>
              <a:rPr lang="de-DE" dirty="0">
                <a:solidFill>
                  <a:srgbClr val="FF0000"/>
                </a:solidFill>
              </a:rPr>
              <a:t>ggf. 50 Euro</a:t>
            </a:r>
            <a:endParaRPr lang="de-DE" b="0" dirty="0"/>
          </a:p>
          <a:p>
            <a:pPr lvl="2" indent="0">
              <a:buNone/>
            </a:pPr>
            <a:endParaRPr lang="de-DE" dirty="0"/>
          </a:p>
          <a:p>
            <a:pPr lvl="1" indent="0">
              <a:buNone/>
            </a:pPr>
            <a:endParaRPr lang="de-DE" dirty="0"/>
          </a:p>
          <a:p>
            <a:r>
              <a:rPr lang="de-DE" dirty="0"/>
              <a:t>WGP-Institute im Newsfeed auf Startseite</a:t>
            </a:r>
          </a:p>
          <a:p>
            <a:pPr lvl="1"/>
            <a:r>
              <a:rPr lang="de-DE" dirty="0"/>
              <a:t>Mehr Bewegung auf der Seite</a:t>
            </a:r>
          </a:p>
          <a:p>
            <a:pPr lvl="1"/>
            <a:r>
              <a:rPr lang="de-DE" dirty="0"/>
              <a:t>Zusatzservice für Besucher</a:t>
            </a:r>
          </a:p>
          <a:p>
            <a:pPr lvl="1"/>
            <a:r>
              <a:rPr lang="de-DE" dirty="0"/>
              <a:t>Erhöhte Sichtbarkeit der Seite durch </a:t>
            </a:r>
            <a:r>
              <a:rPr lang="de-DE" dirty="0" err="1"/>
              <a:t>Rückverlinkung</a:t>
            </a:r>
            <a:r>
              <a:rPr lang="de-DE" dirty="0"/>
              <a:t> </a:t>
            </a:r>
            <a:endParaRPr lang="de-DE" b="0" dirty="0"/>
          </a:p>
          <a:p>
            <a:endParaRPr lang="de-DE" dirty="0"/>
          </a:p>
          <a:p>
            <a:pPr indent="0">
              <a:buNone/>
            </a:pPr>
            <a:endParaRPr lang="de-DE" dirty="0"/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7E23AE5-F449-4B1C-A72D-9EA1F8AD2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49" y="2637803"/>
            <a:ext cx="4842571" cy="3856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4384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 2020 – Homepage als Wissensdatenbank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14/11/2019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2F692-100C-4688-91D3-64A8570C0B1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WGP-Herbsttagung 2019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-144337" y="1396939"/>
            <a:ext cx="11472000" cy="5221433"/>
          </a:xfrm>
        </p:spPr>
        <p:txBody>
          <a:bodyPr>
            <a:normAutofit lnSpcReduction="10000"/>
          </a:bodyPr>
          <a:lstStyle/>
          <a:p>
            <a:r>
              <a:rPr lang="de-DE" dirty="0"/>
              <a:t>Pressearchiv und Suchfunktion</a:t>
            </a:r>
            <a:endParaRPr lang="de-DE" sz="1400" b="0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de-DE" b="0" dirty="0">
              <a:solidFill>
                <a:srgbClr val="FF0000"/>
              </a:solidFill>
            </a:endParaRPr>
          </a:p>
          <a:p>
            <a:r>
              <a:rPr lang="de-DE" dirty="0"/>
              <a:t>Dissertationsdatenbank </a:t>
            </a:r>
          </a:p>
          <a:p>
            <a:pPr lvl="1"/>
            <a:r>
              <a:rPr lang="de-DE" dirty="0"/>
              <a:t>Dissertationsdatenbank</a:t>
            </a:r>
          </a:p>
          <a:p>
            <a:pPr lvl="2"/>
            <a:r>
              <a:rPr lang="de-DE" dirty="0"/>
              <a:t>Eigene Seite mit Dissertations-Tabelle unter Forschung </a:t>
            </a:r>
          </a:p>
          <a:p>
            <a:pPr lvl="2"/>
            <a:r>
              <a:rPr lang="de-DE" dirty="0"/>
              <a:t>Suchfunktion innerhalb der Tabelle </a:t>
            </a:r>
          </a:p>
          <a:p>
            <a:pPr lvl="2"/>
            <a:r>
              <a:rPr lang="de-DE" dirty="0"/>
              <a:t>Template als PDF anhängen</a:t>
            </a:r>
          </a:p>
          <a:p>
            <a:pPr lvl="2"/>
            <a:r>
              <a:rPr lang="de-DE" dirty="0"/>
              <a:t>außerhalb der Suchfunktion: Suchwörter angeben</a:t>
            </a:r>
          </a:p>
          <a:p>
            <a:pPr lvl="2" indent="0">
              <a:buNone/>
            </a:pPr>
            <a:endParaRPr lang="de-DE" dirty="0"/>
          </a:p>
          <a:p>
            <a:r>
              <a:rPr lang="de-DE" dirty="0"/>
              <a:t>Videodatenbank über TIB 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Verlinkung auf TIB</a:t>
            </a:r>
          </a:p>
          <a:p>
            <a:pPr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r>
              <a:rPr lang="de-DE" dirty="0"/>
              <a:t>Erweiterung um Seite „nachhaltige Produktion“</a:t>
            </a:r>
          </a:p>
          <a:p>
            <a:pPr lvl="1"/>
            <a:r>
              <a:rPr lang="de-DE" dirty="0"/>
              <a:t>Inhalte aus Elevator Pitches, Newsletter, Jahreskongress, Pressemeldungen, Wissenschaftsausschuss</a:t>
            </a:r>
          </a:p>
          <a:p>
            <a:pPr lvl="1"/>
            <a:r>
              <a:rPr lang="de-DE" dirty="0"/>
              <a:t>Bewegung durch neue Forschungsergebnisse (Zusammenarbeit mit interessierten Professoren)</a:t>
            </a:r>
          </a:p>
          <a:p>
            <a:endParaRPr lang="de-DE" dirty="0"/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66443AE-6529-441C-B969-19514762F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40" y="1883554"/>
            <a:ext cx="6484380" cy="3122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839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 2020 – Workshop der WGP-Öffentlichkeitsbeauftragten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2F692-100C-4688-91D3-64A8570C0B1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WGP-Herbsttagung 2019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-172585" y="1332484"/>
            <a:ext cx="11467790" cy="5291143"/>
          </a:xfrm>
        </p:spPr>
        <p:txBody>
          <a:bodyPr>
            <a:normAutofit/>
          </a:bodyPr>
          <a:lstStyle/>
          <a:p>
            <a:r>
              <a:rPr lang="de-DE" sz="1900" dirty="0"/>
              <a:t>Wo und wann</a:t>
            </a:r>
          </a:p>
          <a:p>
            <a:pPr lvl="1"/>
            <a:r>
              <a:rPr lang="de-DE" sz="1700" dirty="0"/>
              <a:t>Im Wechsel beim VDW/Frankfurt und einem WGP-Institut</a:t>
            </a:r>
          </a:p>
          <a:p>
            <a:pPr lvl="1"/>
            <a:r>
              <a:rPr lang="de-DE" sz="1700" dirty="0"/>
              <a:t>Präsentation der Forschung und Lehre von WGP-Instituten </a:t>
            </a:r>
          </a:p>
          <a:p>
            <a:pPr lvl="1"/>
            <a:r>
              <a:rPr lang="de-DE" sz="1700" dirty="0"/>
              <a:t>beim IFW Hannover 23. April 2020 </a:t>
            </a:r>
          </a:p>
          <a:p>
            <a:pPr lvl="1" indent="0">
              <a:buNone/>
            </a:pPr>
            <a:endParaRPr lang="de-DE" sz="1700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</a:pPr>
            <a:r>
              <a:rPr lang="de-DE" sz="1900" dirty="0"/>
              <a:t>Warum </a:t>
            </a:r>
            <a:endParaRPr lang="de-DE" sz="1700" dirty="0"/>
          </a:p>
          <a:p>
            <a:pPr lvl="1"/>
            <a:r>
              <a:rPr lang="de-DE" sz="1700" dirty="0"/>
              <a:t>WGP-Corporate Identity schaffen </a:t>
            </a:r>
          </a:p>
          <a:p>
            <a:pPr lvl="1"/>
            <a:r>
              <a:rPr lang="de-DE" sz="1700" dirty="0"/>
              <a:t>Aufbau eines steten Informationsflusses gemäß Organisationsplan</a:t>
            </a:r>
          </a:p>
          <a:p>
            <a:pPr lvl="1"/>
            <a:r>
              <a:rPr lang="de-DE" sz="1700" dirty="0"/>
              <a:t>Kommunikation der Institute untereinander stärken</a:t>
            </a:r>
          </a:p>
          <a:p>
            <a:pPr lvl="1"/>
            <a:r>
              <a:rPr lang="de-DE" sz="1700" dirty="0"/>
              <a:t>Aufbau eines institutsübergreifenden Netzwerks </a:t>
            </a:r>
          </a:p>
          <a:p>
            <a:pPr lvl="2"/>
            <a:r>
              <a:rPr lang="de-DE" sz="1500" dirty="0"/>
              <a:t>bei Verbundprojekten</a:t>
            </a:r>
          </a:p>
          <a:p>
            <a:pPr lvl="2"/>
            <a:r>
              <a:rPr lang="de-DE" sz="1500" dirty="0"/>
              <a:t>im Newsroom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0" y="6624000"/>
            <a:ext cx="2743200" cy="234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14/11/2019																	</a:t>
            </a:r>
          </a:p>
        </p:txBody>
      </p:sp>
      <p:pic>
        <p:nvPicPr>
          <p:cNvPr id="8" name="Grafik 7" descr="Ein Bild, das drinnen, Tisch, Decke, Wand enthält.&#10;&#10;Mit sehr hoher Zuverlässigkeit generierte Beschreibung">
            <a:extLst>
              <a:ext uri="{FF2B5EF4-FFF2-40B4-BE49-F238E27FC236}">
                <a16:creationId xmlns:a16="http://schemas.microsoft.com/office/drawing/2014/main" id="{51173245-3655-4D31-B4C9-67D883FE9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585" y="1817783"/>
            <a:ext cx="3111796" cy="414906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22895F2-93BA-4622-AC29-D0C0794AF829}"/>
              </a:ext>
            </a:extLst>
          </p:cNvPr>
          <p:cNvSpPr txBox="1"/>
          <p:nvPr/>
        </p:nvSpPr>
        <p:spPr>
          <a:xfrm>
            <a:off x="11079794" y="5990096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Foto: WGP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18119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2743200" y="3009792"/>
            <a:ext cx="9002713" cy="1584000"/>
          </a:xfrm>
        </p:spPr>
        <p:txBody>
          <a:bodyPr/>
          <a:lstStyle/>
          <a:p>
            <a:r>
              <a:rPr lang="de-DE" dirty="0"/>
              <a:t>Vielen Dank für Ihre Unterstützung!</a:t>
            </a:r>
          </a:p>
          <a:p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Maastricht, 07. Mai 2020</a:t>
            </a:r>
          </a:p>
        </p:txBody>
      </p:sp>
    </p:spTree>
    <p:extLst>
      <p:ext uri="{BB962C8B-B14F-4D97-AF65-F5344CB8AC3E}">
        <p14:creationId xmlns:p14="http://schemas.microsoft.com/office/powerpoint/2010/main" val="262824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14/11/2019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2F692-100C-4688-91D3-64A8570C0B1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WGP-Herbsttagung 2019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0" y="810772"/>
            <a:ext cx="11472000" cy="5413758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lvl="1" indent="0">
              <a:buNone/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DSGVO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Auftragsverarbeitungsvereinbarung (AVV) gemäß DSGVO</a:t>
            </a:r>
          </a:p>
          <a:p>
            <a:pPr lvl="2"/>
            <a:r>
              <a:rPr lang="de-DE" dirty="0"/>
              <a:t>Vertrag mit IndustryArena aufsetzen: Newsletter-Versand und Wartung lt. Angebot</a:t>
            </a:r>
            <a:endParaRPr lang="de-DE" dirty="0">
              <a:solidFill>
                <a:srgbClr val="FF0000"/>
              </a:solidFill>
            </a:endParaRPr>
          </a:p>
          <a:p>
            <a:pPr lvl="2"/>
            <a:r>
              <a:rPr lang="de-DE" dirty="0"/>
              <a:t>gemeinsame Verantwortlichkeit für Datenschutz – Server in Bremen einbinden</a:t>
            </a:r>
          </a:p>
          <a:p>
            <a:pPr lvl="2"/>
            <a:r>
              <a:rPr lang="de-DE" dirty="0"/>
              <a:t>AVV mit Bremen notwendig </a:t>
            </a:r>
            <a:endParaRPr lang="de-DE" sz="1300" dirty="0">
              <a:solidFill>
                <a:srgbClr val="FF0000"/>
              </a:solidFill>
            </a:endParaRPr>
          </a:p>
          <a:p>
            <a:pPr lvl="2"/>
            <a:r>
              <a:rPr lang="de-DE" dirty="0"/>
              <a:t>ggf. Beauftragung eines Anwalts </a:t>
            </a:r>
          </a:p>
          <a:p>
            <a:pPr>
              <a:lnSpc>
                <a:spcPct val="250000"/>
              </a:lnSpc>
            </a:pPr>
            <a:r>
              <a:rPr lang="de-DE" dirty="0">
                <a:solidFill>
                  <a:srgbClr val="FF0000"/>
                </a:solidFill>
              </a:rPr>
              <a:t>WGP-Hilfskraft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Abfrage der rechtlichen Rahmenbedingungen: </a:t>
            </a:r>
            <a:r>
              <a:rPr lang="de-DE" dirty="0" err="1"/>
              <a:t>Reminder</a:t>
            </a:r>
            <a:r>
              <a:rPr lang="de-DE" dirty="0"/>
              <a:t> 15.10. versendet 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Eingabe von 150 bis 200 Dissertationen im Jahr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Pflege Produktionsakademie nicht mehr über KIT</a:t>
            </a:r>
          </a:p>
          <a:p>
            <a:pPr lvl="1">
              <a:lnSpc>
                <a:spcPct val="110000"/>
              </a:lnSpc>
            </a:pPr>
            <a:r>
              <a:rPr lang="de-DE" dirty="0"/>
              <a:t>Hilfskraft seitens VDW weggefallen</a:t>
            </a:r>
          </a:p>
          <a:p>
            <a:pPr lvl="1">
              <a:lnSpc>
                <a:spcPct val="110000"/>
              </a:lnSpc>
            </a:pPr>
            <a:r>
              <a:rPr lang="de-DE" dirty="0">
                <a:solidFill>
                  <a:srgbClr val="FF0000"/>
                </a:solidFill>
              </a:rPr>
              <a:t>Vorschlag Prof. Fleischer: WGP-Hilfskraft für Produktionsakademie, Datenbanken, Newsroom, </a:t>
            </a:r>
            <a:r>
              <a:rPr lang="de-DE" dirty="0" err="1">
                <a:solidFill>
                  <a:srgbClr val="FF0000"/>
                </a:solidFill>
              </a:rPr>
              <a:t>Clippings</a:t>
            </a:r>
            <a:endParaRPr lang="de-DE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de-DE" dirty="0">
                <a:solidFill>
                  <a:srgbClr val="FF0000"/>
                </a:solidFill>
              </a:rPr>
              <a:t>Kosten: 11 Euro, 5 h/Woche = 220 Euro/Monat (Gespräch mit </a:t>
            </a:r>
            <a:r>
              <a:rPr lang="de-DE" dirty="0" err="1">
                <a:solidFill>
                  <a:srgbClr val="FF0000"/>
                </a:solidFill>
              </a:rPr>
              <a:t>Hrn</a:t>
            </a:r>
            <a:r>
              <a:rPr lang="de-DE" dirty="0">
                <a:solidFill>
                  <a:srgbClr val="FF0000"/>
                </a:solidFill>
              </a:rPr>
              <a:t> Schäfer)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lvl="1" indent="0">
              <a:lnSpc>
                <a:spcPct val="110000"/>
              </a:lnSpc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14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3552F7-4B59-4D53-8A58-1E77EE98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DE06F3-E43B-44EA-A137-1FE242F35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14/11/2019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1D6C85-9048-40C4-BFBE-9264660731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2F692-100C-4688-91D3-64A8570C0B1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8AC87D-0AC0-42F5-AB3D-B9ED19EC683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WGP-Herbsttagung 2019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356626E-ECF6-4E61-AA72-7B04F0B32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61" y="1025794"/>
            <a:ext cx="11472000" cy="5966974"/>
          </a:xfrm>
          <a:ln>
            <a:solidFill>
              <a:srgbClr val="DADADA"/>
            </a:solidFill>
          </a:ln>
        </p:spPr>
        <p:txBody>
          <a:bodyPr>
            <a:normAutofit/>
          </a:bodyPr>
          <a:lstStyle/>
          <a:p>
            <a:pPr lvl="1" indent="0">
              <a:lnSpc>
                <a:spcPct val="120000"/>
              </a:lnSpc>
              <a:buNone/>
            </a:pPr>
            <a:endParaRPr lang="de-DE" dirty="0"/>
          </a:p>
          <a:p>
            <a:r>
              <a:rPr lang="de-DE" dirty="0"/>
              <a:t>Drucksachen</a:t>
            </a:r>
          </a:p>
          <a:p>
            <a:pPr lvl="1"/>
            <a:r>
              <a:rPr lang="de-DE" dirty="0"/>
              <a:t>Neue Druckauflage Imagebroschüre: „Wertiges“ für definierte Personengruppen</a:t>
            </a:r>
          </a:p>
          <a:p>
            <a:pPr lvl="1"/>
            <a:r>
              <a:rPr lang="de-DE" b="0" dirty="0"/>
              <a:t>Kosten: &lt; 300 Euro / 100 Stück</a:t>
            </a:r>
          </a:p>
          <a:p>
            <a:pPr lvl="1"/>
            <a:r>
              <a:rPr lang="de-DE" dirty="0"/>
              <a:t>Druck künftiger Standpunktpapiere?</a:t>
            </a:r>
          </a:p>
          <a:p>
            <a:pPr lvl="1"/>
            <a:r>
              <a:rPr lang="de-DE" dirty="0"/>
              <a:t>Übernimmt WGP die Kosten?</a:t>
            </a:r>
          </a:p>
          <a:p>
            <a:pPr lvl="1"/>
            <a:r>
              <a:rPr lang="de-DE" dirty="0"/>
              <a:t>Englisch? </a:t>
            </a:r>
            <a:endParaRPr lang="de-DE" sz="1200" dirty="0">
              <a:solidFill>
                <a:srgbClr val="FF0000"/>
              </a:solidFill>
            </a:endParaRPr>
          </a:p>
          <a:p>
            <a:pPr lvl="1"/>
            <a:r>
              <a:rPr lang="de-DE" dirty="0">
                <a:solidFill>
                  <a:srgbClr val="FF0000"/>
                </a:solidFill>
              </a:rPr>
              <a:t>Proaktive Verteilung des Standpunktpapiers in Unternehmen – Versand über Verteiler der Institute - Veranstaltungen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Produktionsakademie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Eingabe nicht mehr über KIT – über Institut des Präsidenten?</a:t>
            </a:r>
          </a:p>
          <a:p>
            <a:pPr lvl="1"/>
            <a:r>
              <a:rPr lang="de-DE" dirty="0">
                <a:solidFill>
                  <a:srgbClr val="FF0000"/>
                </a:solidFill>
              </a:rPr>
              <a:t>Aufnahmeprozess für neue Seminare via Rundmail? </a:t>
            </a:r>
          </a:p>
          <a:p>
            <a:endParaRPr lang="de-DE" dirty="0"/>
          </a:p>
          <a:p>
            <a:pPr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58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14/11/2019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2F692-100C-4688-91D3-64A8570C0B1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WGP-Herbsttagung 2019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0" y="1080988"/>
            <a:ext cx="11472000" cy="5442624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de-DE" dirty="0"/>
              <a:t>WGP-Pressemeldungen in Instituts-Magazinen</a:t>
            </a:r>
          </a:p>
          <a:p>
            <a:pPr lvl="1">
              <a:lnSpc>
                <a:spcPct val="120000"/>
              </a:lnSpc>
            </a:pPr>
            <a:r>
              <a:rPr lang="de-DE" dirty="0">
                <a:solidFill>
                  <a:srgbClr val="FF0000"/>
                </a:solidFill>
              </a:rPr>
              <a:t>regelmäßige Übernahme seitens Redaktionen möglich/gewünscht?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WGP-Öffentlichkeitsbeauftragte als Ausführende</a:t>
            </a:r>
            <a:endParaRPr lang="de-DE" dirty="0">
              <a:solidFill>
                <a:srgbClr val="FF0000"/>
              </a:solidFill>
            </a:endParaRPr>
          </a:p>
          <a:p>
            <a:pPr indent="0">
              <a:buNone/>
            </a:pPr>
            <a:endParaRPr lang="de-DE" dirty="0">
              <a:latin typeface="+mn-lt"/>
            </a:endParaRPr>
          </a:p>
          <a:p>
            <a:pPr indent="0">
              <a:buNone/>
            </a:pPr>
            <a:endParaRPr lang="de-DE" dirty="0">
              <a:latin typeface="+mn-lt"/>
            </a:endParaRPr>
          </a:p>
          <a:p>
            <a:r>
              <a:rPr lang="de-DE" dirty="0">
                <a:latin typeface="+mn-lt"/>
              </a:rPr>
              <a:t>Appell – Informationsfluss zur Pressestelle stärken</a:t>
            </a:r>
          </a:p>
          <a:p>
            <a:pPr lvl="1"/>
            <a:r>
              <a:rPr lang="de-DE" dirty="0">
                <a:latin typeface="+mn-lt"/>
              </a:rPr>
              <a:t>Regelmäßige institutsinterne Treffen mit WGP-Öffentlichkeitsbeauftragten und Administratoren</a:t>
            </a:r>
          </a:p>
          <a:p>
            <a:pPr lvl="1"/>
            <a:r>
              <a:rPr lang="de-DE" dirty="0">
                <a:latin typeface="+mn-lt"/>
              </a:rPr>
              <a:t>Aktuelle (Verbund-)Forschungsergebnisse bitte melden! </a:t>
            </a:r>
          </a:p>
          <a:p>
            <a:pPr lvl="1"/>
            <a:r>
              <a:rPr lang="de-DE" dirty="0">
                <a:latin typeface="+mn-lt"/>
              </a:rPr>
              <a:t>WGP-Veranstaltungen bitte melden! (Treffen von mehr als einem WGP-Professor mit …)</a:t>
            </a:r>
          </a:p>
          <a:p>
            <a:pPr lvl="1"/>
            <a:r>
              <a:rPr lang="de-DE" dirty="0">
                <a:latin typeface="+mn-lt"/>
              </a:rPr>
              <a:t>Alternative Themen – gesellschaftliche Relevanz</a:t>
            </a:r>
          </a:p>
          <a:p>
            <a:pPr lvl="1"/>
            <a:r>
              <a:rPr lang="de-DE" dirty="0">
                <a:latin typeface="+mn-lt"/>
              </a:rPr>
              <a:t>Rückmeldungen immer gerne an Fr. Kneifel: </a:t>
            </a:r>
            <a:r>
              <a:rPr lang="de-DE" dirty="0">
                <a:latin typeface="+mn-lt"/>
                <a:hlinkClick r:id="rId2"/>
              </a:rPr>
              <a:t>kneifel@wgp.de</a:t>
            </a:r>
            <a:r>
              <a:rPr lang="de-DE" dirty="0">
                <a:latin typeface="+mn-lt"/>
              </a:rPr>
              <a:t> oder 069 / 756081-32</a:t>
            </a:r>
          </a:p>
          <a:p>
            <a:pPr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622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 – WGP-Medienarbeit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14/11/2019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2F692-100C-4688-91D3-64A8570C0B1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WGP-Herbsttagung 2019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360000" y="1936888"/>
            <a:ext cx="11472000" cy="4837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/>
              <a:t>          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28938A-B478-423D-A69A-55C4E3A6868C}"/>
              </a:ext>
            </a:extLst>
          </p:cNvPr>
          <p:cNvSpPr/>
          <p:nvPr/>
        </p:nvSpPr>
        <p:spPr bwMode="auto">
          <a:xfrm>
            <a:off x="853122" y="3757541"/>
            <a:ext cx="3168351" cy="203254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BAD469-639D-46D3-9FC9-B69B762F565B}"/>
              </a:ext>
            </a:extLst>
          </p:cNvPr>
          <p:cNvSpPr/>
          <p:nvPr/>
        </p:nvSpPr>
        <p:spPr bwMode="auto">
          <a:xfrm>
            <a:off x="4555716" y="3780794"/>
            <a:ext cx="3168351" cy="203254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2E7899B-906B-4FD8-A4FF-BDCD693ADACE}"/>
              </a:ext>
            </a:extLst>
          </p:cNvPr>
          <p:cNvCxnSpPr/>
          <p:nvPr/>
        </p:nvCxnSpPr>
        <p:spPr bwMode="auto">
          <a:xfrm flipV="1">
            <a:off x="3305406" y="3227535"/>
            <a:ext cx="800836" cy="483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98BBCFB9-C06F-455D-885C-36168D5962D4}"/>
              </a:ext>
            </a:extLst>
          </p:cNvPr>
          <p:cNvSpPr/>
          <p:nvPr/>
        </p:nvSpPr>
        <p:spPr bwMode="auto">
          <a:xfrm>
            <a:off x="3643396" y="1263794"/>
            <a:ext cx="1656183" cy="18629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B09865AF-17A8-4DCD-906D-2AFABFE7552F}"/>
              </a:ext>
            </a:extLst>
          </p:cNvPr>
          <p:cNvCxnSpPr/>
          <p:nvPr/>
        </p:nvCxnSpPr>
        <p:spPr bwMode="auto">
          <a:xfrm>
            <a:off x="4894066" y="3227534"/>
            <a:ext cx="777120" cy="4835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Abgerundetes Rechteck 4">
            <a:extLst>
              <a:ext uri="{FF2B5EF4-FFF2-40B4-BE49-F238E27FC236}">
                <a16:creationId xmlns:a16="http://schemas.microsoft.com/office/drawing/2014/main" id="{8277454D-796A-41E0-81B7-3EE00A70C565}"/>
              </a:ext>
            </a:extLst>
          </p:cNvPr>
          <p:cNvSpPr/>
          <p:nvPr/>
        </p:nvSpPr>
        <p:spPr bwMode="auto">
          <a:xfrm>
            <a:off x="3978460" y="2430363"/>
            <a:ext cx="1017049" cy="510778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Presse-</a:t>
            </a:r>
            <a:b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sprecherin</a:t>
            </a:r>
            <a:endParaRPr kumimoji="0" 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bgerundetes Rechteck 3">
            <a:extLst>
              <a:ext uri="{FF2B5EF4-FFF2-40B4-BE49-F238E27FC236}">
                <a16:creationId xmlns:a16="http://schemas.microsoft.com/office/drawing/2014/main" id="{873C4F2A-3646-4CA0-91B3-EDF4EF0CAD9D}"/>
              </a:ext>
            </a:extLst>
          </p:cNvPr>
          <p:cNvSpPr/>
          <p:nvPr/>
        </p:nvSpPr>
        <p:spPr bwMode="auto">
          <a:xfrm>
            <a:off x="3802908" y="1380526"/>
            <a:ext cx="1368152" cy="715089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latin typeface="Arial" charset="0"/>
              </a:rPr>
              <a:t>Arbeitskreis</a:t>
            </a:r>
            <a:br>
              <a:rPr lang="de-DE" dirty="0">
                <a:solidFill>
                  <a:schemeClr val="tx1"/>
                </a:solidFill>
                <a:latin typeface="Arial" charset="0"/>
              </a:rPr>
            </a:br>
            <a:r>
              <a:rPr lang="de-DE" dirty="0">
                <a:solidFill>
                  <a:schemeClr val="tx1"/>
                </a:solidFill>
                <a:latin typeface="Arial" charset="0"/>
              </a:rPr>
              <a:t>Öffentlichkeits-arbeit</a:t>
            </a:r>
            <a:endParaRPr kumimoji="0" lang="de-DE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Abgerundetes Rechteck 5">
            <a:extLst>
              <a:ext uri="{FF2B5EF4-FFF2-40B4-BE49-F238E27FC236}">
                <a16:creationId xmlns:a16="http://schemas.microsoft.com/office/drawing/2014/main" id="{53ED8419-60EB-450F-823E-884935BE8CFE}"/>
              </a:ext>
            </a:extLst>
          </p:cNvPr>
          <p:cNvSpPr/>
          <p:nvPr/>
        </p:nvSpPr>
        <p:spPr bwMode="auto">
          <a:xfrm>
            <a:off x="978436" y="4416270"/>
            <a:ext cx="1224136" cy="715089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ÖA-</a:t>
            </a:r>
            <a:b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Beauftragte/r</a:t>
            </a:r>
            <a:br>
              <a:rPr lang="de-DE" dirty="0">
                <a:solidFill>
                  <a:schemeClr val="tx1"/>
                </a:solidFill>
                <a:latin typeface="Arial" charset="0"/>
              </a:rPr>
            </a:br>
            <a:r>
              <a:rPr lang="de-DE" dirty="0">
                <a:solidFill>
                  <a:schemeClr val="tx1"/>
                </a:solidFill>
                <a:latin typeface="Arial" charset="0"/>
              </a:rPr>
              <a:t>1)</a:t>
            </a:r>
            <a:endParaRPr kumimoji="0" 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Abgerundetes Rechteck 6">
            <a:extLst>
              <a:ext uri="{FF2B5EF4-FFF2-40B4-BE49-F238E27FC236}">
                <a16:creationId xmlns:a16="http://schemas.microsoft.com/office/drawing/2014/main" id="{E29E1D80-3FD5-49EB-A24A-90849C2CDE5C}"/>
              </a:ext>
            </a:extLst>
          </p:cNvPr>
          <p:cNvSpPr/>
          <p:nvPr/>
        </p:nvSpPr>
        <p:spPr bwMode="auto">
          <a:xfrm>
            <a:off x="2723920" y="4052915"/>
            <a:ext cx="1103284" cy="306467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Professor/in</a:t>
            </a:r>
          </a:p>
        </p:txBody>
      </p:sp>
      <p:sp>
        <p:nvSpPr>
          <p:cNvPr id="16" name="Abgerundetes Rechteck 7">
            <a:extLst>
              <a:ext uri="{FF2B5EF4-FFF2-40B4-BE49-F238E27FC236}">
                <a16:creationId xmlns:a16="http://schemas.microsoft.com/office/drawing/2014/main" id="{21C64A9F-2030-4C77-A655-D0D32DEA934E}"/>
              </a:ext>
            </a:extLst>
          </p:cNvPr>
          <p:cNvSpPr/>
          <p:nvPr/>
        </p:nvSpPr>
        <p:spPr bwMode="auto">
          <a:xfrm>
            <a:off x="3224896" y="4821726"/>
            <a:ext cx="591345" cy="510778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WiMi</a:t>
            </a:r>
            <a:b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2)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3E8825D-670E-450E-95E1-63E7D7AAA6AD}"/>
              </a:ext>
            </a:extLst>
          </p:cNvPr>
          <p:cNvCxnSpPr/>
          <p:nvPr/>
        </p:nvCxnSpPr>
        <p:spPr bwMode="auto">
          <a:xfrm flipV="1">
            <a:off x="2263530" y="4420352"/>
            <a:ext cx="602401" cy="3553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CBA906E4-9F1A-4103-A604-199F9FA57D7D}"/>
              </a:ext>
            </a:extLst>
          </p:cNvPr>
          <p:cNvCxnSpPr/>
          <p:nvPr/>
        </p:nvCxnSpPr>
        <p:spPr bwMode="auto">
          <a:xfrm>
            <a:off x="2263530" y="4877261"/>
            <a:ext cx="906970" cy="2543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A2D07A3B-61B8-47F0-AEEA-372B7A72CC15}"/>
              </a:ext>
            </a:extLst>
          </p:cNvPr>
          <p:cNvCxnSpPr/>
          <p:nvPr/>
        </p:nvCxnSpPr>
        <p:spPr bwMode="auto">
          <a:xfrm>
            <a:off x="3468146" y="4424221"/>
            <a:ext cx="0" cy="343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F4C9C87-7DC9-4231-96EE-BA4BF9C96362}"/>
              </a:ext>
            </a:extLst>
          </p:cNvPr>
          <p:cNvCxnSpPr>
            <a:cxnSpLocks/>
          </p:cNvCxnSpPr>
          <p:nvPr/>
        </p:nvCxnSpPr>
        <p:spPr bwMode="auto">
          <a:xfrm>
            <a:off x="9528076" y="8289404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3EC085EB-10CF-452E-B713-E6468DEBE7AC}"/>
              </a:ext>
            </a:extLst>
          </p:cNvPr>
          <p:cNvCxnSpPr/>
          <p:nvPr/>
        </p:nvCxnSpPr>
        <p:spPr bwMode="auto">
          <a:xfrm>
            <a:off x="7097989" y="4459287"/>
            <a:ext cx="0" cy="343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6E68143-27CD-485E-86D2-0E3F228B9DB9}"/>
              </a:ext>
            </a:extLst>
          </p:cNvPr>
          <p:cNvSpPr txBox="1"/>
          <p:nvPr/>
        </p:nvSpPr>
        <p:spPr>
          <a:xfrm>
            <a:off x="753779" y="5913730"/>
            <a:ext cx="1076531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28600">
              <a:buAutoNum type="arabicParenR"/>
            </a:pP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ÖA-Beauftragte für Öffentlichkeitsarbeit (ÖA) sammeln Themen-Ideen von Professoren und Wissenschaftlichen Mitarbeitern (</a:t>
            </a:r>
            <a:r>
              <a:rPr lang="de-DE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WiMi</a:t>
            </a: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indent="-228600">
              <a:buAutoNum type="arabicParenR"/>
            </a:pPr>
            <a:r>
              <a:rPr lang="de-DE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WiMi</a:t>
            </a: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koordiniert mit Professor/in potentielle WGP-Themen</a:t>
            </a:r>
          </a:p>
          <a:p>
            <a:endParaRPr lang="de-DE" dirty="0"/>
          </a:p>
        </p:txBody>
      </p:sp>
      <p:sp>
        <p:nvSpPr>
          <p:cNvPr id="29" name="Abgerundetes Rechteck 31">
            <a:extLst>
              <a:ext uri="{FF2B5EF4-FFF2-40B4-BE49-F238E27FC236}">
                <a16:creationId xmlns:a16="http://schemas.microsoft.com/office/drawing/2014/main" id="{90399A68-11A3-4843-86C5-512B0FD0412A}"/>
              </a:ext>
            </a:extLst>
          </p:cNvPr>
          <p:cNvSpPr/>
          <p:nvPr/>
        </p:nvSpPr>
        <p:spPr bwMode="auto">
          <a:xfrm>
            <a:off x="4709303" y="4453629"/>
            <a:ext cx="1224136" cy="715089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ÖA-</a:t>
            </a:r>
            <a:b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Beauftragte/r</a:t>
            </a:r>
            <a:br>
              <a:rPr lang="de-DE" dirty="0">
                <a:solidFill>
                  <a:schemeClr val="tx1"/>
                </a:solidFill>
                <a:latin typeface="Arial" charset="0"/>
              </a:rPr>
            </a:br>
            <a:r>
              <a:rPr lang="de-DE" dirty="0">
                <a:solidFill>
                  <a:schemeClr val="tx1"/>
                </a:solidFill>
                <a:latin typeface="Arial" charset="0"/>
              </a:rPr>
              <a:t>1)</a:t>
            </a:r>
            <a:endParaRPr kumimoji="0" lang="de-DE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Abgerundetes Rechteck 25">
            <a:extLst>
              <a:ext uri="{FF2B5EF4-FFF2-40B4-BE49-F238E27FC236}">
                <a16:creationId xmlns:a16="http://schemas.microsoft.com/office/drawing/2014/main" id="{F9DFF31D-CAC8-4AEB-87EA-894F886163C3}"/>
              </a:ext>
            </a:extLst>
          </p:cNvPr>
          <p:cNvSpPr/>
          <p:nvPr/>
        </p:nvSpPr>
        <p:spPr bwMode="auto">
          <a:xfrm>
            <a:off x="6824486" y="4862930"/>
            <a:ext cx="591345" cy="510778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WiMi</a:t>
            </a:r>
            <a:b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2)</a:t>
            </a:r>
          </a:p>
        </p:txBody>
      </p:sp>
      <p:sp>
        <p:nvSpPr>
          <p:cNvPr id="31" name="Abgerundetes Rechteck 26">
            <a:extLst>
              <a:ext uri="{FF2B5EF4-FFF2-40B4-BE49-F238E27FC236}">
                <a16:creationId xmlns:a16="http://schemas.microsoft.com/office/drawing/2014/main" id="{C085C499-46CA-48B7-8AFD-83F7DE67E612}"/>
              </a:ext>
            </a:extLst>
          </p:cNvPr>
          <p:cNvSpPr/>
          <p:nvPr/>
        </p:nvSpPr>
        <p:spPr bwMode="auto">
          <a:xfrm>
            <a:off x="6458760" y="4124793"/>
            <a:ext cx="1103284" cy="306467"/>
          </a:xfrm>
          <a:prstGeom prst="round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Professor/in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5F1FCAF6-B7A7-4E2D-9BEF-C6917AA046C0}"/>
              </a:ext>
            </a:extLst>
          </p:cNvPr>
          <p:cNvCxnSpPr/>
          <p:nvPr/>
        </p:nvCxnSpPr>
        <p:spPr bwMode="auto">
          <a:xfrm>
            <a:off x="5956044" y="4881381"/>
            <a:ext cx="837838" cy="2486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FD30D30-6C3F-4037-A556-E3FDCD03E1F2}"/>
              </a:ext>
            </a:extLst>
          </p:cNvPr>
          <p:cNvCxnSpPr/>
          <p:nvPr/>
        </p:nvCxnSpPr>
        <p:spPr bwMode="auto">
          <a:xfrm flipV="1">
            <a:off x="5979620" y="4461016"/>
            <a:ext cx="615767" cy="3229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4" name="Textfeld 49">
            <a:extLst>
              <a:ext uri="{FF2B5EF4-FFF2-40B4-BE49-F238E27FC236}">
                <a16:creationId xmlns:a16="http://schemas.microsoft.com/office/drawing/2014/main" id="{8EB305D1-ABBF-4155-8D5A-AC054EEB80C7}"/>
              </a:ext>
            </a:extLst>
          </p:cNvPr>
          <p:cNvSpPr txBox="1"/>
          <p:nvPr/>
        </p:nvSpPr>
        <p:spPr>
          <a:xfrm>
            <a:off x="1573129" y="5403857"/>
            <a:ext cx="92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 A</a:t>
            </a:r>
          </a:p>
        </p:txBody>
      </p:sp>
      <p:sp>
        <p:nvSpPr>
          <p:cNvPr id="35" name="Textfeld 49">
            <a:extLst>
              <a:ext uri="{FF2B5EF4-FFF2-40B4-BE49-F238E27FC236}">
                <a16:creationId xmlns:a16="http://schemas.microsoft.com/office/drawing/2014/main" id="{F7133388-B1E5-43EA-A209-DA05ABDF9F0E}"/>
              </a:ext>
            </a:extLst>
          </p:cNvPr>
          <p:cNvSpPr txBox="1"/>
          <p:nvPr/>
        </p:nvSpPr>
        <p:spPr>
          <a:xfrm>
            <a:off x="5415451" y="5438120"/>
            <a:ext cx="92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 B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0F106E92-88AA-46FC-8F9A-5DCD2102FF42}"/>
              </a:ext>
            </a:extLst>
          </p:cNvPr>
          <p:cNvCxnSpPr/>
          <p:nvPr/>
        </p:nvCxnSpPr>
        <p:spPr bwMode="auto">
          <a:xfrm>
            <a:off x="4471487" y="2123693"/>
            <a:ext cx="0" cy="2834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9CC1BF86-6B02-4D35-8B33-AD83053E3D44}"/>
              </a:ext>
            </a:extLst>
          </p:cNvPr>
          <p:cNvSpPr txBox="1"/>
          <p:nvPr/>
        </p:nvSpPr>
        <p:spPr>
          <a:xfrm>
            <a:off x="5532876" y="1560738"/>
            <a:ext cx="6581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diskutiert und liefert WGP-relevante Themen auf Frühjahrs- und Herbsttagung</a:t>
            </a:r>
            <a:endParaRPr lang="de-D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030BA658-67E5-4CF5-B424-A1DED1F76365}"/>
              </a:ext>
            </a:extLst>
          </p:cNvPr>
          <p:cNvSpPr txBox="1"/>
          <p:nvPr/>
        </p:nvSpPr>
        <p:spPr>
          <a:xfrm>
            <a:off x="5542421" y="2530113"/>
            <a:ext cx="5130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regelmäßiger Austausch zwischen Instituten und Fr. </a:t>
            </a:r>
            <a:r>
              <a:rPr lang="de-DE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Kneifel</a:t>
            </a:r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90C4740-4D97-46F9-879E-DC6F3F83B8FD}"/>
              </a:ext>
            </a:extLst>
          </p:cNvPr>
          <p:cNvSpPr txBox="1"/>
          <p:nvPr/>
        </p:nvSpPr>
        <p:spPr>
          <a:xfrm>
            <a:off x="8247655" y="4680488"/>
            <a:ext cx="3376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Einbeziehung der Administratoren 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471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249430FE-FE43-4C20-A314-BFE9DF7BD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12" y="5399959"/>
            <a:ext cx="2931748" cy="12113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903" y="463558"/>
            <a:ext cx="9338399" cy="714875"/>
          </a:xfrm>
        </p:spPr>
        <p:txBody>
          <a:bodyPr/>
          <a:lstStyle/>
          <a:p>
            <a:r>
              <a:rPr lang="de-DE" dirty="0"/>
              <a:t>Rückblick - Medienresonanz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14/11/2019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2F692-100C-4688-91D3-64A8570C0B13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WGP-Herbsttagung 2019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6114" y="1280473"/>
            <a:ext cx="11472000" cy="5534943"/>
          </a:xfrm>
        </p:spPr>
        <p:txBody>
          <a:bodyPr>
            <a:normAutofit/>
          </a:bodyPr>
          <a:lstStyle/>
          <a:p>
            <a:r>
              <a:rPr lang="de-DE" dirty="0"/>
              <a:t>von Januar 2019 bis November 2019</a:t>
            </a:r>
          </a:p>
          <a:p>
            <a:pPr lvl="1"/>
            <a:r>
              <a:rPr lang="de-DE" dirty="0"/>
              <a:t>130 Beiträge (Stand 31.10.19)</a:t>
            </a:r>
          </a:p>
          <a:p>
            <a:pPr lvl="1"/>
            <a:r>
              <a:rPr lang="de-DE" dirty="0"/>
              <a:t>Vorjahr: 118 Beiträge (Januar bis November 2018)</a:t>
            </a:r>
          </a:p>
          <a:p>
            <a:pPr lvl="1"/>
            <a:r>
              <a:rPr lang="de-DE" dirty="0"/>
              <a:t>Häufigere FAZ-Berichterstattung</a:t>
            </a:r>
          </a:p>
          <a:p>
            <a:pPr lvl="2"/>
            <a:r>
              <a:rPr lang="de-DE" dirty="0"/>
              <a:t>4-seitiges FAZ-Special mit starkem WGP-Bezug </a:t>
            </a:r>
          </a:p>
          <a:p>
            <a:pPr lvl="2"/>
            <a:r>
              <a:rPr lang="de-DE" dirty="0"/>
              <a:t>Insgesamt 7 Artikel  </a:t>
            </a:r>
          </a:p>
          <a:p>
            <a:pPr lvl="1"/>
            <a:r>
              <a:rPr lang="de-DE" dirty="0"/>
              <a:t>Am besten gelaufen: Standpunktpapiere und Produktionsakademie</a:t>
            </a:r>
          </a:p>
          <a:p>
            <a:pPr lvl="1"/>
            <a:r>
              <a:rPr lang="de-DE" dirty="0"/>
              <a:t>Jahreskongress: 7 Berichte, u.a. VDI-Nachrichten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Sprachen </a:t>
            </a:r>
            <a:r>
              <a:rPr lang="de-DE" sz="1600" b="0" dirty="0"/>
              <a:t>(Stand 31.10.)</a:t>
            </a:r>
            <a:endParaRPr lang="de-DE" dirty="0"/>
          </a:p>
          <a:p>
            <a:pPr lvl="1"/>
            <a:r>
              <a:rPr lang="de-DE" dirty="0"/>
              <a:t>Englisch (15), Niederländisch, Spanisch (4), Türkisch (4), </a:t>
            </a:r>
          </a:p>
          <a:p>
            <a:pPr lvl="1"/>
            <a:r>
              <a:rPr lang="de-DE" dirty="0"/>
              <a:t>Ungarisch (2)</a:t>
            </a:r>
          </a:p>
          <a:p>
            <a:pPr lvl="1"/>
            <a:r>
              <a:rPr lang="de-DE" dirty="0"/>
              <a:t>Indonesisch, Italienisch, Polnisch (je 1)</a:t>
            </a:r>
          </a:p>
          <a:p>
            <a:pPr lvl="1" indent="0">
              <a:buNone/>
            </a:pPr>
            <a:endParaRPr lang="de-DE" sz="1400" dirty="0"/>
          </a:p>
          <a:p>
            <a:pPr indent="0"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FB8B07D-7EA3-4E94-A05A-78BBA6EA0D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403" y="5667501"/>
            <a:ext cx="372303" cy="2391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EADCFA9-183B-402D-B21A-644FFFF65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07" y="3850444"/>
            <a:ext cx="2390480" cy="102799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83B2353-0490-4C6E-B4ED-4515D73CDA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68" y="5014005"/>
            <a:ext cx="1668223" cy="89042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1466D53-5A61-4066-8C5C-65031F4A4E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50" y="5097451"/>
            <a:ext cx="1308430" cy="35240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71BD59D-6CF4-4812-855A-7026341C7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540" y="4110461"/>
            <a:ext cx="1487306" cy="44177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8BA5920-0836-4D5A-8601-87212D1839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55" y="5151704"/>
            <a:ext cx="1079839" cy="27341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0535796-F372-4FF5-B8EE-F7271B01E7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83" y="4275008"/>
            <a:ext cx="1487306" cy="63741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78567F2-FFDC-4ED0-A857-1ED1FC1486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67" y="5661926"/>
            <a:ext cx="896916" cy="43078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94A429F-43F0-4BE6-8A87-CFC799CD4A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754" y="5590401"/>
            <a:ext cx="657225" cy="445576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A3AED26-E806-426E-A6EB-6897FE3210F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972" y="4698706"/>
            <a:ext cx="1411654" cy="34513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5F1D78-E24A-4C70-A89B-B98C0B2A4969}"/>
              </a:ext>
            </a:extLst>
          </p:cNvPr>
          <p:cNvSpPr txBox="1"/>
          <p:nvPr/>
        </p:nvSpPr>
        <p:spPr>
          <a:xfrm>
            <a:off x="10762535" y="6042491"/>
            <a:ext cx="988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…u.v.a.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B27FEB9-9077-46E0-9063-95E8016C72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14" y="4777312"/>
            <a:ext cx="2065181" cy="345139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B5BB777F-F807-442D-8553-CBB8C506AA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84" y="1284195"/>
            <a:ext cx="3679886" cy="26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2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65125"/>
            <a:ext cx="9338399" cy="714875"/>
          </a:xfrm>
        </p:spPr>
        <p:txBody>
          <a:bodyPr/>
          <a:lstStyle/>
          <a:p>
            <a:r>
              <a:rPr lang="de-DE" dirty="0"/>
              <a:t>Rückblick - Pressemeldungen 2019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0" y="6624000"/>
            <a:ext cx="2743200" cy="234000"/>
          </a:xfrm>
        </p:spPr>
        <p:txBody>
          <a:bodyPr/>
          <a:lstStyle/>
          <a:p>
            <a:r>
              <a:rPr lang="en-US"/>
              <a:t>14/11/2019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448800" y="6623999"/>
            <a:ext cx="2743200" cy="234001"/>
          </a:xfrm>
        </p:spPr>
        <p:txBody>
          <a:bodyPr/>
          <a:lstStyle/>
          <a:p>
            <a:fld id="{A262F692-100C-4688-91D3-64A8570C0B1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743200" y="6623999"/>
            <a:ext cx="6705600" cy="234000"/>
          </a:xfrm>
        </p:spPr>
        <p:txBody>
          <a:bodyPr/>
          <a:lstStyle/>
          <a:p>
            <a:r>
              <a:rPr lang="de-DE"/>
              <a:t>WGP-Herbsttagung 2019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73306" y="5488035"/>
            <a:ext cx="11472000" cy="1125204"/>
          </a:xfrm>
        </p:spPr>
        <p:txBody>
          <a:bodyPr/>
          <a:lstStyle/>
          <a:p>
            <a:r>
              <a:rPr lang="de-DE" dirty="0"/>
              <a:t>8 Pressemeldungen </a:t>
            </a:r>
          </a:p>
          <a:p>
            <a:r>
              <a:rPr lang="de-DE" dirty="0"/>
              <a:t>Forschungsergebnisse aus Verbundprojekten – bitte melden! </a:t>
            </a:r>
            <a:endParaRPr lang="de-DE" sz="1100" b="0" dirty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C5765909-2132-4C08-B7DF-5437B58D4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864959"/>
              </p:ext>
            </p:extLst>
          </p:nvPr>
        </p:nvGraphicFramePr>
        <p:xfrm>
          <a:off x="500516" y="1380600"/>
          <a:ext cx="8311609" cy="394902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a:tblPr>
              <a:tblGrid>
                <a:gridCol w="182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7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b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Team</a:t>
                      </a:r>
                      <a:endParaRPr lang="de-DE" b="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19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b="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Inhalte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19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b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Anlass</a:t>
                      </a:r>
                      <a:endParaRPr lang="de-DE" b="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192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b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Termin</a:t>
                      </a:r>
                      <a:endParaRPr lang="de-DE" b="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3192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Fleischer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Neue Seminare gestartet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Produktionsakademie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25.01.2019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 b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Denkena, Krüger</a:t>
                      </a:r>
                      <a:endParaRPr lang="de-DE" sz="1600" b="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 b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 </a:t>
                      </a:r>
                      <a:endParaRPr lang="de-DE" sz="1600" b="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Frühjahrstagung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13.05.2019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530"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Reinhart, Hintze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Wissenschaftsjahr 2018 „Arbeitswelten der Zukunft“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Gewinneraktion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20.05.2019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40504"/>
                  </a:ext>
                </a:extLst>
              </a:tr>
              <a:tr h="318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Krüger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 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Standpunktpapier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19.09.2019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5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Wulfsberg, Hintze</a:t>
                      </a:r>
                    </a:p>
                    <a:p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Otto-Kienzle-Gedenkmünze</a:t>
                      </a:r>
                    </a:p>
                    <a:p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Verleihung auf Jahreskongress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01.10.2019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Wulfsberg, Hintze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Kongressbericht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Jahreskongress</a:t>
                      </a:r>
                    </a:p>
                    <a:p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04.10.2019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Denkena</a:t>
                      </a:r>
                      <a:endParaRPr lang="de-DE" sz="1600" dirty="0">
                        <a:solidFill>
                          <a:schemeClr val="bg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Stellungnahme Klimaziele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WGP-Projekte 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24.10.2019</a:t>
                      </a:r>
                      <a:endParaRPr lang="de-DE" sz="1600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87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Denkena, …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 dirty="0" err="1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tbd</a:t>
                      </a:r>
                      <a:endParaRPr lang="de-DE" sz="16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Herbsttagung</a:t>
                      </a:r>
                      <a:endParaRPr lang="de-DE" sz="16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600" b="0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18.11.2019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02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65125"/>
            <a:ext cx="9338399" cy="714875"/>
          </a:xfrm>
        </p:spPr>
        <p:txBody>
          <a:bodyPr/>
          <a:lstStyle/>
          <a:p>
            <a:r>
              <a:rPr lang="de-DE"/>
              <a:t>Rückblick – WGP-Newsletter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0" y="6624000"/>
            <a:ext cx="2743200" cy="234000"/>
          </a:xfrm>
        </p:spPr>
        <p:txBody>
          <a:bodyPr/>
          <a:lstStyle/>
          <a:p>
            <a:r>
              <a:rPr lang="en-US"/>
              <a:t>14/11/2019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448800" y="6623999"/>
            <a:ext cx="2743200" cy="234001"/>
          </a:xfrm>
        </p:spPr>
        <p:txBody>
          <a:bodyPr/>
          <a:lstStyle/>
          <a:p>
            <a:fld id="{A262F692-100C-4688-91D3-64A8570C0B1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2743200" y="6623999"/>
            <a:ext cx="6705600" cy="234000"/>
          </a:xfrm>
        </p:spPr>
        <p:txBody>
          <a:bodyPr/>
          <a:lstStyle/>
          <a:p>
            <a:r>
              <a:rPr lang="de-DE"/>
              <a:t>WGP-Herbsttagung 2019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-137160" y="1487622"/>
            <a:ext cx="11472000" cy="5543997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Verbundprojekte im Newsletter</a:t>
            </a:r>
            <a:endParaRPr lang="de-DE" b="0" dirty="0"/>
          </a:p>
          <a:p>
            <a:pPr lvl="1"/>
            <a:r>
              <a:rPr lang="de-DE" dirty="0"/>
              <a:t>1/17: 100%   2/17: 75%</a:t>
            </a:r>
          </a:p>
          <a:p>
            <a:pPr lvl="1"/>
            <a:r>
              <a:rPr lang="de-DE" dirty="0"/>
              <a:t>1/18: 43% 	 2/18: 30%</a:t>
            </a:r>
          </a:p>
          <a:p>
            <a:pPr lvl="1"/>
            <a:r>
              <a:rPr lang="de-DE" dirty="0"/>
              <a:t>1/19: 33%	 2/19: 30%</a:t>
            </a:r>
          </a:p>
          <a:p>
            <a:pPr lvl="1" indent="0">
              <a:buNone/>
            </a:pPr>
            <a:endParaRPr lang="de-DE" dirty="0"/>
          </a:p>
          <a:p>
            <a:r>
              <a:rPr lang="de-DE" dirty="0"/>
              <a:t>Wahrnehmung des Newsletters – nach Klickraten</a:t>
            </a:r>
            <a:endParaRPr lang="de-DE" b="0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NL 2/19 Nachhaltigkeit         Öffnungsrate 46%, Klickrate 16%</a:t>
            </a:r>
          </a:p>
          <a:p>
            <a:pPr lvl="1"/>
            <a:r>
              <a:rPr lang="de-DE" dirty="0"/>
              <a:t>NL 1/19 KI: 			55%	   21% (15 Meldungen)</a:t>
            </a:r>
          </a:p>
          <a:p>
            <a:pPr lvl="1"/>
            <a:r>
              <a:rPr lang="de-DE" dirty="0"/>
              <a:t>NL 2/2019 Nachhaltig		46%   	   16%</a:t>
            </a:r>
          </a:p>
          <a:p>
            <a:pPr lvl="1"/>
            <a:r>
              <a:rPr lang="de-DE" dirty="0"/>
              <a:t>NL 2/2018 Mobilität		46% 	   16%</a:t>
            </a:r>
          </a:p>
          <a:p>
            <a:pPr lvl="1"/>
            <a:r>
              <a:rPr lang="de-DE" dirty="0"/>
              <a:t>NL 1/2018 Nachwuchs		46%	   15%</a:t>
            </a:r>
          </a:p>
          <a:p>
            <a:pPr lvl="1"/>
            <a:r>
              <a:rPr lang="de-DE" dirty="0"/>
              <a:t>NL 1/2017 Industrie 4.0   		38%	   11%</a:t>
            </a:r>
          </a:p>
          <a:p>
            <a:pPr lvl="1"/>
            <a:r>
              <a:rPr lang="de-DE" dirty="0"/>
              <a:t>NL 2/2017	EE	</a:t>
            </a:r>
            <a:r>
              <a:rPr lang="de-DE"/>
              <a:t>	33</a:t>
            </a:r>
            <a:r>
              <a:rPr lang="de-DE" dirty="0"/>
              <a:t>%	     7%</a:t>
            </a:r>
          </a:p>
          <a:p>
            <a:pPr lvl="1"/>
            <a:r>
              <a:rPr lang="de-DE" dirty="0"/>
              <a:t>Spitzenpositionen lt. Marketing-Studie </a:t>
            </a:r>
            <a:r>
              <a:rPr lang="de-DE" i="1" dirty="0"/>
              <a:t>newsletter2go </a:t>
            </a:r>
            <a:r>
              <a:rPr lang="de-DE" dirty="0"/>
              <a:t>: 34% und 7%</a:t>
            </a:r>
          </a:p>
          <a:p>
            <a:pPr lvl="1"/>
            <a:r>
              <a:rPr lang="de-DE" dirty="0"/>
              <a:t>Abonnenten: 52,6% Forschung, 24,4% Industrie, 13% Journalisten</a:t>
            </a:r>
          </a:p>
          <a:p>
            <a:pPr lvl="1"/>
            <a:r>
              <a:rPr lang="de-DE" dirty="0"/>
              <a:t>Abonnentenzahlen: 534 (Stand 18.02.)  </a:t>
            </a:r>
          </a:p>
          <a:p>
            <a:pPr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pPr lvl="1" indent="0">
              <a:lnSpc>
                <a:spcPct val="120000"/>
              </a:lnSpc>
              <a:buNone/>
            </a:pPr>
            <a:r>
              <a:rPr lang="de-DE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Grafik 9" descr="Ein Bild, das Maschine enthält.&#10;&#10;Automatisch generierte Beschreibung">
            <a:extLst>
              <a:ext uri="{FF2B5EF4-FFF2-40B4-BE49-F238E27FC236}">
                <a16:creationId xmlns:a16="http://schemas.microsoft.com/office/drawing/2014/main" id="{58B1949B-662D-4C9F-B770-90FEF9692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14" y="1284583"/>
            <a:ext cx="3139706" cy="2219164"/>
          </a:xfrm>
          <a:prstGeom prst="rect">
            <a:avLst/>
          </a:prstGeom>
        </p:spPr>
      </p:pic>
      <p:pic>
        <p:nvPicPr>
          <p:cNvPr id="9" name="Grafik 8" descr="Ein Bild, das Screenshot, Karte enthält.&#10;&#10;Automatisch generierte Beschreibung">
            <a:extLst>
              <a:ext uri="{FF2B5EF4-FFF2-40B4-BE49-F238E27FC236}">
                <a16:creationId xmlns:a16="http://schemas.microsoft.com/office/drawing/2014/main" id="{69C76DFE-2EFB-4AAE-9549-E4119B327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64" y="3807754"/>
            <a:ext cx="4311435" cy="24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3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365125"/>
            <a:ext cx="9338399" cy="714875"/>
          </a:xfrm>
        </p:spPr>
        <p:txBody>
          <a:bodyPr/>
          <a:lstStyle/>
          <a:p>
            <a:r>
              <a:rPr lang="de-DE" dirty="0"/>
              <a:t>Rückblick – WGP Newsroom auf IndustryArena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14/11/2019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62F692-100C-4688-91D3-64A8570C0B1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WGP-Herbsttagung 2019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-212540" y="1439766"/>
            <a:ext cx="11405500" cy="523599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Deutlich mehr Institute beteiligen sich seit FT</a:t>
            </a:r>
          </a:p>
          <a:p>
            <a:pPr lvl="1"/>
            <a:r>
              <a:rPr lang="de-DE" dirty="0"/>
              <a:t>Von 5 auf 11 Institute (von 41)</a:t>
            </a:r>
          </a:p>
          <a:p>
            <a:pPr lvl="1"/>
            <a:r>
              <a:rPr lang="de-DE" dirty="0"/>
              <a:t>24.030 Seitenaufrufe in 2019 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Zahl der Follower steigt weiter (226): Visitenkarten nutzen! </a:t>
            </a:r>
          </a:p>
          <a:p>
            <a:pPr lvl="1"/>
            <a:r>
              <a:rPr lang="de-DE" dirty="0"/>
              <a:t>Weiterhin Spitzenreiter: </a:t>
            </a:r>
            <a:r>
              <a:rPr lang="de-DE" b="1" dirty="0"/>
              <a:t>WZL Aachen </a:t>
            </a:r>
            <a:r>
              <a:rPr lang="de-DE" dirty="0"/>
              <a:t>(23 Beiträge in 2019) </a:t>
            </a:r>
          </a:p>
          <a:p>
            <a:pPr lvl="1"/>
            <a:r>
              <a:rPr lang="de-DE" dirty="0"/>
              <a:t>Senkrechtstarter: </a:t>
            </a:r>
            <a:r>
              <a:rPr lang="de-DE" b="1" dirty="0"/>
              <a:t>IFW Hannover </a:t>
            </a:r>
            <a:r>
              <a:rPr lang="de-DE" dirty="0"/>
              <a:t>(14)</a:t>
            </a:r>
          </a:p>
          <a:p>
            <a:pPr lvl="1"/>
            <a:r>
              <a:rPr lang="de-DE" b="1" dirty="0"/>
              <a:t>ISF Dortmund </a:t>
            </a:r>
            <a:r>
              <a:rPr lang="de-DE" dirty="0"/>
              <a:t>(8), </a:t>
            </a:r>
            <a:r>
              <a:rPr lang="de-DE" b="1" dirty="0" err="1"/>
              <a:t>iwb</a:t>
            </a:r>
            <a:r>
              <a:rPr lang="de-DE" b="1" dirty="0"/>
              <a:t> München </a:t>
            </a:r>
            <a:r>
              <a:rPr lang="de-DE" dirty="0"/>
              <a:t>(7) </a:t>
            </a:r>
          </a:p>
          <a:p>
            <a:pPr lvl="1"/>
            <a:r>
              <a:rPr lang="de-DE" b="1" dirty="0"/>
              <a:t>IWP Chemnitz </a:t>
            </a:r>
            <a:r>
              <a:rPr lang="de-DE" dirty="0"/>
              <a:t>+ </a:t>
            </a:r>
            <a:r>
              <a:rPr lang="de-DE" b="1" dirty="0" err="1"/>
              <a:t>utg</a:t>
            </a:r>
            <a:r>
              <a:rPr lang="de-DE" b="1" dirty="0"/>
              <a:t> München </a:t>
            </a:r>
            <a:r>
              <a:rPr lang="de-DE" dirty="0"/>
              <a:t>(je 3)</a:t>
            </a:r>
          </a:p>
          <a:p>
            <a:pPr lvl="1"/>
            <a:r>
              <a:rPr lang="de-DE" b="1" dirty="0"/>
              <a:t>wbk Karlsruhe, PTW Darmstadt, IPMT Hamburg, IFF Stuttgart, </a:t>
            </a:r>
            <a:r>
              <a:rPr lang="de-DE" b="1" dirty="0" err="1"/>
              <a:t>fbk</a:t>
            </a:r>
            <a:r>
              <a:rPr lang="de-DE" b="1" dirty="0"/>
              <a:t> Kaiserslautern </a:t>
            </a:r>
            <a:r>
              <a:rPr lang="de-DE" dirty="0"/>
              <a:t>(je 1)</a:t>
            </a:r>
          </a:p>
          <a:p>
            <a:pPr lvl="1" indent="0">
              <a:buNone/>
            </a:pPr>
            <a:endParaRPr lang="de-DE" dirty="0"/>
          </a:p>
          <a:p>
            <a:r>
              <a:rPr lang="de-DE" dirty="0"/>
              <a:t>Kontinuität zahlt sich aus </a:t>
            </a:r>
          </a:p>
          <a:p>
            <a:pPr lvl="1"/>
            <a:r>
              <a:rPr lang="de-DE" dirty="0"/>
              <a:t>Leserzahlen von Nov 2018 – Oktober 2019</a:t>
            </a:r>
          </a:p>
          <a:p>
            <a:pPr lvl="2"/>
            <a:r>
              <a:rPr lang="de-DE" b="1" dirty="0"/>
              <a:t>WZL:</a:t>
            </a:r>
            <a:r>
              <a:rPr lang="de-DE" dirty="0"/>
              <a:t> 7293 (Vorjahr: 1512), </a:t>
            </a:r>
            <a:r>
              <a:rPr lang="de-DE" b="1" dirty="0"/>
              <a:t>ISF: </a:t>
            </a:r>
            <a:r>
              <a:rPr lang="de-DE" dirty="0"/>
              <a:t>5147 (5097), </a:t>
            </a:r>
            <a:r>
              <a:rPr lang="de-DE" b="1" dirty="0" err="1"/>
              <a:t>iwb</a:t>
            </a:r>
            <a:r>
              <a:rPr lang="de-DE" b="1" dirty="0"/>
              <a:t>: </a:t>
            </a:r>
            <a:r>
              <a:rPr lang="de-DE" dirty="0"/>
              <a:t>5190 (4492), </a:t>
            </a:r>
            <a:r>
              <a:rPr lang="de-DE" b="1" dirty="0"/>
              <a:t>IFW</a:t>
            </a:r>
            <a:r>
              <a:rPr lang="de-DE" dirty="0"/>
              <a:t> (1919), </a:t>
            </a:r>
            <a:r>
              <a:rPr lang="de-DE" b="1" dirty="0" err="1"/>
              <a:t>utg</a:t>
            </a:r>
            <a:r>
              <a:rPr lang="de-DE" b="1" dirty="0"/>
              <a:t>: </a:t>
            </a:r>
            <a:r>
              <a:rPr lang="de-DE" dirty="0"/>
              <a:t>2448, </a:t>
            </a:r>
            <a:r>
              <a:rPr lang="de-DE" b="1" dirty="0"/>
              <a:t>IWP: </a:t>
            </a:r>
            <a:r>
              <a:rPr lang="de-DE" dirty="0"/>
              <a:t>2033</a:t>
            </a:r>
            <a:endParaRPr lang="de-DE" b="1" dirty="0"/>
          </a:p>
          <a:p>
            <a:pPr lvl="2"/>
            <a:r>
              <a:rPr lang="de-DE" dirty="0"/>
              <a:t>Langfristige Leserschaft bis ein Jahr und länger</a:t>
            </a:r>
            <a:endParaRPr lang="de-DE" sz="1300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Instituts-Magazine und Newsletter übertragbar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/>
              <a:t>Anbindung an Instituts-Homepage</a:t>
            </a:r>
            <a:endParaRPr lang="de-DE" dirty="0">
              <a:solidFill>
                <a:srgbClr val="FF0000"/>
              </a:solidFill>
            </a:endParaRP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D4DF70-8B9B-4531-8888-3FDC093C7719}"/>
              </a:ext>
            </a:extLst>
          </p:cNvPr>
          <p:cNvSpPr txBox="1"/>
          <p:nvPr/>
        </p:nvSpPr>
        <p:spPr>
          <a:xfrm>
            <a:off x="9747360" y="3856189"/>
            <a:ext cx="242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Statistik zu WGP-Blogs und News</a:t>
            </a:r>
            <a:endParaRPr lang="de-DE" sz="1100" b="1" dirty="0"/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9772CE9-1593-4F93-9484-9153C07AB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460" y="1244884"/>
            <a:ext cx="4471670" cy="251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87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_ItemNo"/>
  <p:tag name="EE4P_AGENDAWIZARD_CONTENT" val="/1"/>
  <p:tag name="EE4P_AGENDAWIZARD_PROPERTIES" val="28.34646/113.3858/31.50472/31.50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_ItemNo"/>
  <p:tag name="EE4P_AGENDAWIZARD_CONTENT" val="/1"/>
  <p:tag name="EE4P_AGENDAWIZARD_PROPERTIES" val="28.34646/113.3858/31.50472/31.504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_Topic"/>
  <p:tag name="EE4P_AGENDAWIZARD_CONTENT" val="/Einführung"/>
  <p:tag name="EE4P_AGENDAWIZARD_PROPERTIES" val="64.85118/113.3858/370.1094/31.504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item__Topic"/>
  <p:tag name="EE4P_AGENDAWIZARD_CONTENT" val="/Rückblick"/>
  <p:tag name="EE4P_AGENDAWIZARD_PROPERTIES" val="64.85118/149.8905/370.1094/31.50472"/>
</p:tagLst>
</file>

<file path=ppt/theme/theme1.xml><?xml version="1.0" encoding="utf-8"?>
<a:theme xmlns:a="http://schemas.openxmlformats.org/drawingml/2006/main" name="Office">
  <a:themeElements>
    <a:clrScheme name="WG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407B"/>
      </a:accent1>
      <a:accent2>
        <a:srgbClr val="C8C1E1"/>
      </a:accent2>
      <a:accent3>
        <a:srgbClr val="DADADA"/>
      </a:accent3>
      <a:accent4>
        <a:srgbClr val="0071B9"/>
      </a:accent4>
      <a:accent5>
        <a:srgbClr val="E51C44"/>
      </a:accent5>
      <a:accent6>
        <a:srgbClr val="00A67C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1366</Words>
  <Application>Microsoft Office PowerPoint</Application>
  <PresentationFormat>Breitbild</PresentationFormat>
  <Paragraphs>291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Tahoma</vt:lpstr>
      <vt:lpstr>Office</vt:lpstr>
      <vt:lpstr>Öffentlichkeitsarbeit</vt:lpstr>
      <vt:lpstr>Organisatorisches</vt:lpstr>
      <vt:lpstr>Organisatorisches</vt:lpstr>
      <vt:lpstr>Organisatorisches</vt:lpstr>
      <vt:lpstr>Organisatorisches – WGP-Medienarbeit</vt:lpstr>
      <vt:lpstr>Rückblick - Medienresonanz</vt:lpstr>
      <vt:lpstr>Rückblick - Pressemeldungen 2019</vt:lpstr>
      <vt:lpstr>Rückblick – WGP-Newsletter</vt:lpstr>
      <vt:lpstr>Rückblick – WGP Newsroom auf IndustryArena</vt:lpstr>
      <vt:lpstr>Rückblick – EMO - Populärwissenschaftlicher Journalisten-Rundgang</vt:lpstr>
      <vt:lpstr>Rückblick und Ausblick 2020 – WGP-Standpunktpapiere in den Medien</vt:lpstr>
      <vt:lpstr>Rückblick und Ausblick 2020 – Die WGP tritt in Erscheinung</vt:lpstr>
      <vt:lpstr>Ausblick 2020 – Sichtbarkeit der Homepage</vt:lpstr>
      <vt:lpstr>Ausblick 2020 – Homepage als Wissensdatenbank</vt:lpstr>
      <vt:lpstr>Ausblick 2020 – Workshop der WGP-Öffentlichkeitsbeauftragten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Stobrawa, Sebastian</dc:creator>
  <cp:lastModifiedBy>Gerda Kneifel</cp:lastModifiedBy>
  <cp:revision>598</cp:revision>
  <cp:lastPrinted>2019-11-12T15:44:10Z</cp:lastPrinted>
  <dcterms:created xsi:type="dcterms:W3CDTF">2018-04-27T07:18:51Z</dcterms:created>
  <dcterms:modified xsi:type="dcterms:W3CDTF">2020-02-27T13:08:46Z</dcterms:modified>
</cp:coreProperties>
</file>